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23.xml.rels" ContentType="application/vnd.openxmlformats-package.relationships+xml"/>
  <Override PartName="/ppt/notesSlides/_rels/notesSlide15.xml.rels" ContentType="application/vnd.openxmlformats-package.relationships+xml"/>
  <Override PartName="/ppt/notesSlides/notesSlide15.xml" ContentType="application/vnd.openxmlformats-officedocument.presentationml.notesSlide+xml"/>
  <Override PartName="/ppt/notesSlides/notesSlide23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11.jpeg" ContentType="image/jpeg"/>
  <Override PartName="/ppt/media/image8.png" ContentType="image/png"/>
  <Override PartName="/ppt/media/image12.png" ContentType="image/png"/>
  <Override PartName="/ppt/media/image7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gif" ContentType="image/gif"/>
  <Override PartName="/ppt/media/image22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dt" idx="5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ftr" idx="6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AE5560DB-87F1-4872-8899-1CCA44EB839D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Explain that you can change the values later.</a:t>
            </a:r>
            <a:endParaRPr b="0" lang="en-IN" sz="11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Talk about nested loops and infinite loops</a:t>
            </a:r>
            <a:endParaRPr b="0" lang="en-IN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8848763-9B78-4C86-BD2E-77B5999EEB7C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852012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311760" y="2945880"/>
            <a:ext cx="852012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A9970BE-1540-4518-AB77-99A41986738A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7840" y="117144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311760" y="294588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7840" y="294588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C86EF78-60A4-40E3-9A9E-555B423AD328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27432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192480" y="1171440"/>
            <a:ext cx="27432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73200" y="1171440"/>
            <a:ext cx="27432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311760" y="2945880"/>
            <a:ext cx="27432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192480" y="2945880"/>
            <a:ext cx="27432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73200" y="2945880"/>
            <a:ext cx="27432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75ED1C3-9D47-4313-99AA-8696E8C2EDD9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27F37F-58C3-47FF-99AD-64E61D107B09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82D20A-0E9F-4A66-A7B9-75C290FE30F3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8B29C2-5088-4EAE-9A7E-846ACF308BDF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4157640" cy="339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7840" y="1171440"/>
            <a:ext cx="4157640" cy="339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84653F-D117-4947-9D9E-22C58CC630EF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019ECD-AA83-428A-B843-A8974368005B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C68FE3-5D25-4F1F-A89A-2DCCF2BE498F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7840" y="1171440"/>
            <a:ext cx="4157640" cy="339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311760" y="294588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7505F8-037E-4482-A7CE-EC7EDC3AA176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C7F7F1B-F8EF-4321-84B2-C0BB0E52AC07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4157640" cy="339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7840" y="117144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7840" y="294588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339F72-67C2-4BAA-B50B-747EEC90F1AB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7840" y="117144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311760" y="2945880"/>
            <a:ext cx="852012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C05142-1795-4D35-9504-FF3E747C09C6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852012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311760" y="2945880"/>
            <a:ext cx="852012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91CF6A-DCEC-48DD-8744-984C32947FB1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7840" y="117144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311760" y="294588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7840" y="294588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1EF5E05-A6E5-4E3A-B5DC-F0CDE9788F02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27432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192480" y="1171440"/>
            <a:ext cx="27432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73200" y="1171440"/>
            <a:ext cx="27432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311760" y="2945880"/>
            <a:ext cx="27432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192480" y="2945880"/>
            <a:ext cx="27432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73200" y="2945880"/>
            <a:ext cx="27432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D5CED5-1674-4ED5-9818-BB547700DD53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BF7CE05-DCA0-4578-9DF5-6EF8EF67DB50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BDEE2EF-57E6-4B34-B86A-D9A235F84834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F45C2EF-4964-47F0-9AFA-4CEB8D4EB3B3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4157640" cy="339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7840" y="1171440"/>
            <a:ext cx="4157640" cy="339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AC12000-C26D-43E4-BAE0-0E342B84CEF9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51D741C-AB72-4B5E-9E2C-D9A78A297786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A48FB84-BD87-426E-984E-6082129C02A2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3DF6F1C-3E3B-4C30-8145-EB732E406CF6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7840" y="1171440"/>
            <a:ext cx="4157640" cy="339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311760" y="294588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1B887DF-A262-4A83-860F-3C0B06118A61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4157640" cy="339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7840" y="117144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7840" y="294588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FECB9D2-4FC3-4E53-9444-3BBEFEECC29C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7840" y="117144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311760" y="2945880"/>
            <a:ext cx="852012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71C0ED0-6558-49FB-9567-4BC58F8BA6BB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852012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311760" y="2945880"/>
            <a:ext cx="852012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125DB53-2FDD-430C-B2F8-24B1A6450F3A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7840" y="117144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311760" y="294588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7840" y="294588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58BDA01-EC88-47E8-AAF2-B19CB86B5812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27432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192480" y="1171440"/>
            <a:ext cx="27432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73200" y="1171440"/>
            <a:ext cx="27432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311760" y="2945880"/>
            <a:ext cx="27432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192480" y="2945880"/>
            <a:ext cx="27432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73200" y="2945880"/>
            <a:ext cx="27432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B037AF1-84BE-4A9A-9A93-11894279C671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532698C-02F1-4519-B930-DA23D9C73F9E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CB7054F-76FC-4E4B-B9A4-078CA80C15F3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798F508-2D94-4E62-99C4-7ECE16EF164B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4157640" cy="339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7840" y="1171440"/>
            <a:ext cx="4157640" cy="339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AF07045-A331-4F1D-B81B-AE744FDF8DC0}" type="slidenum">
              <a:t>&lt;#&gt;</a:t>
            </a:fld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4157640" cy="339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7840" y="1171440"/>
            <a:ext cx="4157640" cy="339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7D3CBD7-1B6D-4C94-8ED2-4E33CAADF537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B55C138-CC08-433E-A4A6-B73245005376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7C194D7-9BD8-4324-B43D-4CEE7C66909B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7840" y="1171440"/>
            <a:ext cx="4157640" cy="339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311760" y="294588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CB93A97-9E62-4660-A247-F8BB21426B23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4157640" cy="339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7840" y="117144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677840" y="294588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A365872-6338-48BE-8763-F8EF200FA499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7840" y="117144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311760" y="2945880"/>
            <a:ext cx="852012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FE71F83-1782-4330-B311-DCFB98782380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852012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311760" y="2945880"/>
            <a:ext cx="852012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276E179-66AE-43B6-823D-062C2A9E2F93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7840" y="117144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311760" y="294588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677840" y="294588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781DFA1-9EBE-46F8-BD1D-75825C6817EC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27432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192480" y="1171440"/>
            <a:ext cx="27432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73200" y="1171440"/>
            <a:ext cx="27432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311760" y="2945880"/>
            <a:ext cx="27432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192480" y="2945880"/>
            <a:ext cx="27432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073200" y="2945880"/>
            <a:ext cx="27432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38E1F7F-B88A-45C1-B27A-6683267EC9B4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A2C4BA1-E1C0-4097-8D96-E093FA1D1C30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84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12E50A0-E34C-4E50-9E25-9C9071FFDEE1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7840" y="1171440"/>
            <a:ext cx="4157640" cy="339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311760" y="294588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DF4D4C0-2D05-4BA9-AB27-70EFB6215AEB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4157640" cy="339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7840" y="117144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7840" y="294588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7F6B570-8247-43EB-AF68-6097515F0802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7840" y="1171440"/>
            <a:ext cx="4157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311760" y="2945880"/>
            <a:ext cx="852012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BAC869A-2882-48C5-BB0B-66247839C353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2"/>
          <p:cNvSpPr/>
          <p:nvPr/>
        </p:nvSpPr>
        <p:spPr>
          <a:xfrm>
            <a:off x="0" y="0"/>
            <a:ext cx="9143640" cy="1711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Google Shape;11;p2"/>
          <p:cNvSpPr/>
          <p:nvPr/>
        </p:nvSpPr>
        <p:spPr>
          <a:xfrm>
            <a:off x="641880" y="3597480"/>
            <a:ext cx="389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fb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12640" y="1893240"/>
            <a:ext cx="8118360" cy="1522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r>
              <a:rPr b="0" lang="en-IN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fffbf0"/>
                </a:solidFill>
                <a:latin typeface="Old Standard TT"/>
                <a:ea typeface="Old Standard TT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F830593-CD11-4ACA-94D7-BE4CEDFAFC56}" type="slidenum">
              <a:rPr b="0" lang="en" sz="1000" spc="-1" strike="noStrike">
                <a:solidFill>
                  <a:srgbClr val="fffbf0"/>
                </a:solidFill>
                <a:latin typeface="Old Standard TT"/>
                <a:ea typeface="Old Standard TT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b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000000"/>
                </a:solidFill>
                <a:latin typeface="Old Standard TT"/>
                <a:ea typeface="Old Standard TT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22E326C-D93B-4B33-87F5-2CCFB61F6548}" type="slidenum">
              <a:rPr b="0" lang="en" sz="1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b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20;p4"/>
          <p:cNvSpPr/>
          <p:nvPr/>
        </p:nvSpPr>
        <p:spPr>
          <a:xfrm>
            <a:off x="0" y="5045760"/>
            <a:ext cx="9143640" cy="9756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4000"/>
          </a:bodyPr>
          <a:p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000000"/>
                </a:solidFill>
                <a:latin typeface="Old Standard TT"/>
                <a:ea typeface="Old Standard TT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162A5B1-BF81-4941-8032-6AD5975ECEDD}" type="slidenum">
              <a:rPr b="0" lang="en" sz="1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6;p3"/>
          <p:cNvSpPr/>
          <p:nvPr/>
        </p:nvSpPr>
        <p:spPr>
          <a:xfrm>
            <a:off x="641880" y="3597480"/>
            <a:ext cx="389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26a69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12640" y="1893240"/>
            <a:ext cx="8118360" cy="1522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 fontScale="75000"/>
          </a:bodyPr>
          <a:p>
            <a:r>
              <a:rPr b="0" lang="en-IN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fffbf0"/>
                </a:solidFill>
                <a:latin typeface="Old Standard TT"/>
                <a:ea typeface="Old Standard TT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FF0ECD9-C621-4C13-9372-C361AC2C882F}" type="slidenum">
              <a:rPr b="0" lang="en" sz="1000" spc="-1" strike="noStrike">
                <a:solidFill>
                  <a:srgbClr val="fffbf0"/>
                </a:solidFill>
                <a:latin typeface="Old Standard TT"/>
                <a:ea typeface="Old Standard TT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www.arduino.cc/reference/en/" TargetMode="External"/><Relationship Id="rId2" Type="http://schemas.openxmlformats.org/officeDocument/2006/relationships/slideLayout" Target="../slideLayouts/slideLayout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7.gif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www.tinkercad.com/" TargetMode="External"/><Relationship Id="rId2" Type="http://schemas.openxmlformats.org/officeDocument/2006/relationships/hyperlink" Target="https://www.tinkercad.com/" TargetMode="External"/><Relationship Id="rId3" Type="http://schemas.openxmlformats.org/officeDocument/2006/relationships/hyperlink" Target="https://docs.arduino.cc/hardware/uno-rev3" TargetMode="External"/><Relationship Id="rId4" Type="http://schemas.openxmlformats.org/officeDocument/2006/relationships/hyperlink" Target="https://youtu.be/BLrHTHUjPuw" TargetMode="External"/><Relationship Id="rId5" Type="http://schemas.openxmlformats.org/officeDocument/2006/relationships/slideLayout" Target="../slideLayouts/slideLayout2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hyperlink" Target="https://www.facebook.com/RoboticsClubIITH/" TargetMode="External"/><Relationship Id="rId2" Type="http://schemas.openxmlformats.org/officeDocument/2006/relationships/hyperlink" Target="https://www.instagram.com/robotix.iith/?igshid=YmMyMTA2M2Y%3D" TargetMode="External"/><Relationship Id="rId3" Type="http://schemas.openxmlformats.org/officeDocument/2006/relationships/hyperlink" Target="https://robotix-iith.github.io/Robotix/" TargetMode="External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s://instagram.com/elektronica_iith?igshid=ZDdkNTZiNTM=" TargetMode="External"/><Relationship Id="rId2" Type="http://schemas.openxmlformats.org/officeDocument/2006/relationships/hyperlink" Target="https://www.facebook.com/elektronica.iith" TargetMode="External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hyperlink" Target="https://docs.arduino.cc/hardware/uno-rev3" TargetMode="External"/><Relationship Id="rId3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12640" y="1893240"/>
            <a:ext cx="8118360" cy="1522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200" spc="-1" strike="noStrike">
                <a:solidFill>
                  <a:srgbClr val="fffbf0"/>
                </a:solidFill>
                <a:latin typeface="Old Standard TT"/>
                <a:ea typeface="Old Standard TT"/>
              </a:rPr>
              <a:t>        </a:t>
            </a:r>
            <a:r>
              <a:rPr b="0" lang="en" sz="4200" spc="-1" strike="noStrike">
                <a:solidFill>
                  <a:srgbClr val="fffbf0"/>
                </a:solidFill>
                <a:latin typeface="Old Standard TT"/>
                <a:ea typeface="Old Standard TT"/>
              </a:rPr>
              <a:t>Arduino Programming</a:t>
            </a:r>
            <a:endParaRPr b="0" lang="en-IN" sz="4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Google Shape;60;p13" descr=""/>
          <p:cNvPicPr/>
          <p:nvPr/>
        </p:nvPicPr>
        <p:blipFill>
          <a:blip r:embed="rId1"/>
          <a:stretch/>
        </p:blipFill>
        <p:spPr>
          <a:xfrm>
            <a:off x="243000" y="302040"/>
            <a:ext cx="1107720" cy="1107720"/>
          </a:xfrm>
          <a:prstGeom prst="rect">
            <a:avLst/>
          </a:prstGeom>
          <a:ln w="0">
            <a:noFill/>
          </a:ln>
        </p:spPr>
      </p:pic>
      <p:pic>
        <p:nvPicPr>
          <p:cNvPr id="168" name="Google Shape;61;p13" descr=""/>
          <p:cNvPicPr/>
          <p:nvPr/>
        </p:nvPicPr>
        <p:blipFill>
          <a:blip r:embed="rId2"/>
          <a:stretch/>
        </p:blipFill>
        <p:spPr>
          <a:xfrm>
            <a:off x="8125920" y="392760"/>
            <a:ext cx="758520" cy="71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15;p22" descr=""/>
          <p:cNvPicPr/>
          <p:nvPr/>
        </p:nvPicPr>
        <p:blipFill>
          <a:blip r:embed="rId1"/>
          <a:stretch/>
        </p:blipFill>
        <p:spPr>
          <a:xfrm>
            <a:off x="1789200" y="942480"/>
            <a:ext cx="5379120" cy="4046040"/>
          </a:xfrm>
          <a:prstGeom prst="rect">
            <a:avLst/>
          </a:prstGeom>
          <a:ln w="0">
            <a:noFill/>
          </a:ln>
        </p:spPr>
      </p:pic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4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Breadboard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41800" y="232200"/>
            <a:ext cx="8118360" cy="1522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pc="-1" strike="noStrike">
                <a:solidFill>
                  <a:srgbClr val="ff0000"/>
                </a:solidFill>
                <a:latin typeface="Old Standard TT"/>
                <a:ea typeface="Old Standard TT"/>
              </a:rPr>
              <a:t>DISCLAIMER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Google Shape;122;p23"/>
          <p:cNvSpPr/>
          <p:nvPr/>
        </p:nvSpPr>
        <p:spPr>
          <a:xfrm>
            <a:off x="1143720" y="2243880"/>
            <a:ext cx="6301440" cy="12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Old Standard TT"/>
                <a:ea typeface="Old Standard TT"/>
              </a:rPr>
              <a:t>Programming will be taught to you in ID1063:ITP course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Old Standard TT"/>
                <a:ea typeface="Old Standard TT"/>
              </a:rPr>
              <a:t>Even if you can’t understand things now, ask club members nearby you for help.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Old Standard TT"/>
                <a:ea typeface="Old Standard TT"/>
              </a:rPr>
              <a:t>It’s OK even if you don’t understand, you will be taught well in that course.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27;p24" descr=""/>
          <p:cNvPicPr/>
          <p:nvPr/>
        </p:nvPicPr>
        <p:blipFill>
          <a:blip r:embed="rId1"/>
          <a:stretch/>
        </p:blipFill>
        <p:spPr>
          <a:xfrm>
            <a:off x="2109960" y="190440"/>
            <a:ext cx="4924080" cy="476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4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Lexend"/>
                <a:ea typeface="Lexend"/>
              </a:rPr>
              <a:t>Data Types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195120" y="112320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3000"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Old Standard TT"/>
              <a:buChar char="❖"/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Computers know only </a:t>
            </a:r>
            <a:r>
              <a:rPr b="0" lang="en" sz="1800" spc="-1" strike="noStrike">
                <a:solidFill>
                  <a:srgbClr val="666666"/>
                </a:solidFill>
                <a:latin typeface="Roboto Serif"/>
                <a:ea typeface="Roboto Serif"/>
              </a:rPr>
              <a:t>0</a:t>
            </a: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s and </a:t>
            </a:r>
            <a:r>
              <a:rPr b="0" lang="en" sz="1800" spc="-1" strike="noStrike">
                <a:solidFill>
                  <a:srgbClr val="666666"/>
                </a:solidFill>
                <a:latin typeface="Roboto Serif"/>
                <a:ea typeface="Roboto Serif"/>
              </a:rPr>
              <a:t>1</a:t>
            </a: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s. So data is stored in </a:t>
            </a:r>
            <a:r>
              <a:rPr b="0" lang="en" sz="1800" spc="-1" strike="noStrike">
                <a:solidFill>
                  <a:srgbClr val="666666"/>
                </a:solidFill>
                <a:latin typeface="Roboto Serif"/>
                <a:ea typeface="Roboto Serif"/>
              </a:rPr>
              <a:t>0</a:t>
            </a: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s and </a:t>
            </a:r>
            <a:r>
              <a:rPr b="0" lang="en" sz="1800" spc="-1" strike="noStrike">
                <a:solidFill>
                  <a:srgbClr val="666666"/>
                </a:solidFill>
                <a:latin typeface="Roboto Serif"/>
                <a:ea typeface="Roboto Serif"/>
              </a:rPr>
              <a:t>1</a:t>
            </a: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s.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Old Standard TT"/>
              <a:buChar char="❖"/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We have to specify what type of value the a certain data is, using data types.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Old Standard TT"/>
              <a:buChar char="❖"/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We have the following data types in Sketch:</a:t>
            </a:r>
            <a:br>
              <a:rPr sz="1800"/>
            </a:b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	</a:t>
            </a: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int</a:t>
            </a:r>
            <a:br>
              <a:rPr sz="1800"/>
            </a:b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unsigned int</a:t>
            </a:r>
            <a:br>
              <a:rPr sz="1800"/>
            </a:b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long</a:t>
            </a:r>
            <a:br>
              <a:rPr sz="1800"/>
            </a:b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unsigned long</a:t>
            </a:r>
            <a:br>
              <a:rPr sz="1800"/>
            </a:b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boolean</a:t>
            </a:r>
            <a:br>
              <a:rPr sz="1800"/>
            </a:b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char</a:t>
            </a:r>
            <a:br>
              <a:rPr sz="1800"/>
            </a:b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float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4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Lexend"/>
                <a:ea typeface="Lexend"/>
              </a:rPr>
              <a:t>Variables and Constants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Old Standard TT"/>
              <a:buChar char="❖"/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A variable is a variable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Old Standard TT"/>
              <a:buChar char="❖"/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A constant is a constant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4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Lexend"/>
                <a:ea typeface="Lexend"/>
              </a:rPr>
              <a:t>Variables and Constants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Old Standard TT"/>
              <a:buChar char="❖"/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Variable is a container for storing data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Old Standard TT"/>
              <a:buChar char="❖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Variables are just names for values.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7" name="Google Shape;146;p27" descr=""/>
          <p:cNvPicPr/>
          <p:nvPr/>
        </p:nvPicPr>
        <p:blipFill>
          <a:blip r:embed="rId1"/>
          <a:stretch/>
        </p:blipFill>
        <p:spPr>
          <a:xfrm>
            <a:off x="3424320" y="1836720"/>
            <a:ext cx="2295000" cy="206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4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Lexend"/>
                <a:ea typeface="Lexend"/>
              </a:rPr>
              <a:t>Variables and Constants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Old Standard TT"/>
              <a:buChar char="❖"/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Constant is a data container, but it won’t allow you to change once declared.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4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Lexend"/>
                <a:ea typeface="Lexend"/>
              </a:rPr>
              <a:t>Arithmetic Operators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+ addition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- subtraction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* multiplication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/ division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% remainder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= assignment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4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Lexend"/>
                <a:ea typeface="Lexend"/>
              </a:rPr>
              <a:t>Logical Operators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79000"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&lt; less than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&lt;= less than or equal to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== equal to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&gt;= equal to or greater than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&gt; greater than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!= not equal to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&amp;&amp; and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|| or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! not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4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Lexend"/>
                <a:ea typeface="Lexend"/>
              </a:rPr>
              <a:t>if-else 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202124"/>
                </a:solidFill>
                <a:latin typeface="Old Standard TT"/>
                <a:ea typeface="Old Standard TT"/>
              </a:rPr>
              <a:t> </a:t>
            </a:r>
            <a:r>
              <a:rPr b="0" lang="en" sz="1800" spc="-1" strike="noStrike">
                <a:solidFill>
                  <a:srgbClr val="202124"/>
                </a:solidFill>
                <a:latin typeface="Old Standard TT"/>
                <a:ea typeface="Old Standard TT"/>
              </a:rPr>
              <a:t>if-else statement is </a:t>
            </a:r>
            <a:r>
              <a:rPr b="1" lang="en" sz="1800" spc="-1" strike="noStrike">
                <a:solidFill>
                  <a:srgbClr val="202124"/>
                </a:solidFill>
                <a:latin typeface="Old Standard TT"/>
                <a:ea typeface="Old Standard TT"/>
              </a:rPr>
              <a:t>used to perform the operations based on some specific condition</a:t>
            </a:r>
            <a:r>
              <a:rPr b="0" lang="en" sz="1800" spc="-1" strike="noStrike">
                <a:solidFill>
                  <a:srgbClr val="202124"/>
                </a:solidFill>
                <a:latin typeface="Old Standard TT"/>
                <a:ea typeface="Old Standard TT"/>
              </a:rPr>
              <a:t>.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6" name="Google Shape;171;p31" descr=""/>
          <p:cNvPicPr/>
          <p:nvPr/>
        </p:nvPicPr>
        <p:blipFill>
          <a:blip r:embed="rId1"/>
          <a:stretch/>
        </p:blipFill>
        <p:spPr>
          <a:xfrm>
            <a:off x="2621160" y="2130840"/>
            <a:ext cx="3901320" cy="222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66;p14"/>
          <p:cNvSpPr/>
          <p:nvPr/>
        </p:nvSpPr>
        <p:spPr>
          <a:xfrm>
            <a:off x="441000" y="570600"/>
            <a:ext cx="8261280" cy="39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666666"/>
                </a:solidFill>
                <a:latin typeface="Lexend ExtraLight"/>
                <a:ea typeface="Lexend ExtraLight"/>
              </a:rPr>
              <a:t>1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666666"/>
                </a:solidFill>
                <a:latin typeface="Lexend ExtraLight"/>
                <a:ea typeface="Lexend ExtraLight"/>
              </a:rPr>
              <a:t>2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666666"/>
                </a:solidFill>
                <a:latin typeface="Lexend ExtraLight"/>
                <a:ea typeface="Lexend ExtraLight"/>
              </a:rPr>
              <a:t>3            </a:t>
            </a:r>
            <a:r>
              <a:rPr b="0" lang="en" sz="2400" spc="-1" strike="noStrike">
                <a:solidFill>
                  <a:srgbClr val="666666"/>
                </a:solidFill>
                <a:latin typeface="Courier New"/>
                <a:ea typeface="Courier New"/>
              </a:rPr>
              <a:t>/* “This is a quote, words full of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666666"/>
                </a:solidFill>
                <a:latin typeface="Lexend ExtraLight"/>
                <a:ea typeface="Lexend ExtraLight"/>
              </a:rPr>
              <a:t>4</a:t>
            </a:r>
            <a:r>
              <a:rPr b="0" lang="en" sz="2400" spc="-1" strike="noStrike">
                <a:solidFill>
                  <a:srgbClr val="666666"/>
                </a:solidFill>
                <a:latin typeface="Courier New"/>
                <a:ea typeface="Courier New"/>
              </a:rPr>
              <a:t>     wisdom that someone important said and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666666"/>
                </a:solidFill>
                <a:latin typeface="Lexend ExtraLight"/>
                <a:ea typeface="Lexend ExtraLight"/>
              </a:rPr>
              <a:t>5</a:t>
            </a:r>
            <a:r>
              <a:rPr b="0" lang="en" sz="2400" spc="-1" strike="noStrike">
                <a:solidFill>
                  <a:srgbClr val="666666"/>
                </a:solidFill>
                <a:latin typeface="Courier New"/>
                <a:ea typeface="Courier New"/>
              </a:rPr>
              <a:t>     can make the reader get inspired” */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666666"/>
                </a:solidFill>
                <a:latin typeface="Lexend ExtraLight"/>
                <a:ea typeface="Lexend ExtraLight"/>
              </a:rPr>
              <a:t>6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666666"/>
                </a:solidFill>
                <a:latin typeface="Lexend ExtraLight"/>
                <a:ea typeface="Lexend ExtraLight"/>
              </a:rPr>
              <a:t>7            </a:t>
            </a:r>
            <a:r>
              <a:rPr b="0" lang="en" sz="2400" spc="-1" strike="noStrike">
                <a:solidFill>
                  <a:srgbClr val="666666"/>
                </a:solidFill>
                <a:latin typeface="Courier New"/>
                <a:ea typeface="Courier New"/>
              </a:rPr>
              <a:t>-</a:t>
            </a:r>
            <a:r>
              <a:rPr b="0" lang="en" sz="2400" spc="-1" strike="noStrike">
                <a:solidFill>
                  <a:srgbClr val="ffd966"/>
                </a:solidFill>
                <a:latin typeface="Courier New"/>
                <a:ea typeface="Courier New"/>
              </a:rPr>
              <a:t>Someone</a:t>
            </a:r>
            <a:r>
              <a:rPr b="0" lang="en" sz="2400" spc="-1" strike="noStrike">
                <a:solidFill>
                  <a:srgbClr val="666666"/>
                </a:solidFill>
                <a:latin typeface="Courier New"/>
                <a:ea typeface="Courier New"/>
              </a:rPr>
              <a:t> ‘</a:t>
            </a:r>
            <a:r>
              <a:rPr b="0" lang="en" sz="2400" spc="-1" strike="noStrike">
                <a:solidFill>
                  <a:srgbClr val="3c78d8"/>
                </a:solidFill>
                <a:latin typeface="Courier New"/>
                <a:ea typeface="Courier New"/>
              </a:rPr>
              <a:t>Famous</a:t>
            </a:r>
            <a:r>
              <a:rPr b="0" lang="en" sz="2400" spc="-1" strike="noStrike">
                <a:solidFill>
                  <a:srgbClr val="666666"/>
                </a:solidFill>
                <a:latin typeface="Courier New"/>
                <a:ea typeface="Courier New"/>
              </a:rPr>
              <a:t>’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666666"/>
                </a:solidFill>
                <a:latin typeface="Lexend ExtraLight"/>
                <a:ea typeface="Lexend ExtraLight"/>
              </a:rPr>
              <a:t>8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4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Lexend"/>
                <a:ea typeface="Lexend"/>
              </a:rPr>
              <a:t>if-else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If you have multiple conditions, you can use else if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9" name="Google Shape;178;p32" descr=""/>
          <p:cNvPicPr/>
          <p:nvPr/>
        </p:nvPicPr>
        <p:blipFill>
          <a:blip r:embed="rId1"/>
          <a:stretch/>
        </p:blipFill>
        <p:spPr>
          <a:xfrm>
            <a:off x="1931400" y="1780560"/>
            <a:ext cx="5280480" cy="278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4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Lexend"/>
                <a:ea typeface="Lexend"/>
              </a:rPr>
              <a:t>loops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246240" y="1179000"/>
            <a:ext cx="8520120" cy="3396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Old Standard TT"/>
              <a:buChar char="❖"/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Sometimes we need to perform a task repeatedly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Google Shape;185;p33"/>
          <p:cNvSpPr/>
          <p:nvPr/>
        </p:nvSpPr>
        <p:spPr>
          <a:xfrm>
            <a:off x="2892240" y="2877840"/>
            <a:ext cx="1514880" cy="495000"/>
          </a:xfrm>
          <a:prstGeom prst="flowChartDecision">
            <a:avLst/>
          </a:prstGeom>
          <a:solidFill>
            <a:schemeClr val="lt2"/>
          </a:solidFill>
          <a:ln w="9525">
            <a:solidFill>
              <a:srgbClr val="00695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fffbf0"/>
                </a:solidFill>
                <a:latin typeface="Impact"/>
                <a:ea typeface="Impact"/>
              </a:rPr>
              <a:t>Condition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213" name="Google Shape;186;p33"/>
          <p:cNvSpPr/>
          <p:nvPr/>
        </p:nvSpPr>
        <p:spPr>
          <a:xfrm>
            <a:off x="3650040" y="3373200"/>
            <a:ext cx="360" cy="88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Google Shape;187;p33"/>
          <p:cNvSpPr/>
          <p:nvPr/>
        </p:nvSpPr>
        <p:spPr>
          <a:xfrm>
            <a:off x="4407840" y="3125520"/>
            <a:ext cx="669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Google Shape;188;p33"/>
          <p:cNvSpPr/>
          <p:nvPr/>
        </p:nvSpPr>
        <p:spPr>
          <a:xfrm rot="10800000">
            <a:off x="5077440" y="2899800"/>
            <a:ext cx="360" cy="22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Google Shape;189;p33"/>
          <p:cNvSpPr/>
          <p:nvPr/>
        </p:nvSpPr>
        <p:spPr>
          <a:xfrm>
            <a:off x="4415040" y="2491560"/>
            <a:ext cx="1281960" cy="385920"/>
          </a:xfrm>
          <a:prstGeom prst="flowChartProcess">
            <a:avLst/>
          </a:prstGeom>
          <a:solidFill>
            <a:schemeClr val="lt2"/>
          </a:solidFill>
          <a:ln w="9525">
            <a:solidFill>
              <a:srgbClr val="00695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fffbf0"/>
                </a:solidFill>
                <a:latin typeface="Impact"/>
                <a:ea typeface="Impact"/>
              </a:rPr>
              <a:t>Conditional code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217" name="Google Shape;190;p33"/>
          <p:cNvSpPr/>
          <p:nvPr/>
        </p:nvSpPr>
        <p:spPr>
          <a:xfrm>
            <a:off x="3602520" y="1639080"/>
            <a:ext cx="94320" cy="87120"/>
          </a:xfrm>
          <a:prstGeom prst="flowChartConnector">
            <a:avLst/>
          </a:prstGeom>
          <a:solidFill>
            <a:schemeClr val="dk1"/>
          </a:solidFill>
          <a:ln w="9525">
            <a:solidFill>
              <a:srgbClr val="00695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Google Shape;191;p33"/>
          <p:cNvSpPr/>
          <p:nvPr/>
        </p:nvSpPr>
        <p:spPr>
          <a:xfrm>
            <a:off x="3650040" y="1726560"/>
            <a:ext cx="360" cy="115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Google Shape;192;p33"/>
          <p:cNvSpPr/>
          <p:nvPr/>
        </p:nvSpPr>
        <p:spPr>
          <a:xfrm rot="10800000">
            <a:off x="5049360" y="2091240"/>
            <a:ext cx="6840" cy="40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Google Shape;193;p33"/>
          <p:cNvSpPr/>
          <p:nvPr/>
        </p:nvSpPr>
        <p:spPr>
          <a:xfrm flipH="1">
            <a:off x="3642120" y="2083680"/>
            <a:ext cx="1413000" cy="1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Google Shape;194;p33"/>
          <p:cNvSpPr/>
          <p:nvPr/>
        </p:nvSpPr>
        <p:spPr>
          <a:xfrm>
            <a:off x="5121720" y="2994480"/>
            <a:ext cx="177732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if condition is true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22" name="Google Shape;195;p33"/>
          <p:cNvSpPr/>
          <p:nvPr/>
        </p:nvSpPr>
        <p:spPr>
          <a:xfrm>
            <a:off x="1675800" y="3506040"/>
            <a:ext cx="177732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if condition is false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4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Lexend"/>
                <a:ea typeface="Lexend"/>
              </a:rPr>
              <a:t>while loop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while loops will loop continuously, and infinitely, until the expression inside the parenthesis, () becomes false. Something must change the tested variable, or the while loop will never exit.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Google Shape;202;p34" descr=""/>
          <p:cNvPicPr/>
          <p:nvPr/>
        </p:nvPicPr>
        <p:blipFill>
          <a:blip r:embed="rId1"/>
          <a:stretch/>
        </p:blipFill>
        <p:spPr>
          <a:xfrm>
            <a:off x="1897920" y="2491920"/>
            <a:ext cx="5347800" cy="148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4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Lexend"/>
                <a:ea typeface="Lexend"/>
              </a:rPr>
              <a:t>for loop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A for loop executes statements a predetermined number of times. The control expression for the loop is initialized, tested and manipulated entirely within the for loop parentheses.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8" name="Google Shape;209;p35" descr=""/>
          <p:cNvPicPr/>
          <p:nvPr/>
        </p:nvPicPr>
        <p:blipFill>
          <a:blip r:embed="rId1"/>
          <a:stretch/>
        </p:blipFill>
        <p:spPr>
          <a:xfrm>
            <a:off x="1877400" y="2492280"/>
            <a:ext cx="5388480" cy="152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4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Lexend"/>
                <a:ea typeface="Lexend"/>
              </a:rPr>
              <a:t>Some Arduino specific functions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pinMode()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digitalRead()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analogRead()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digitalWrite()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analogWrite()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delay()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millis()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4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Courier New"/>
                <a:ea typeface="Courier New"/>
              </a:rPr>
              <a:t>pinMode()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Configures the specified pin to behave either as an input or an output.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            </a:t>
            </a: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pinMode(pin,mode)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Example:                         </a:t>
            </a: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pinMode(13,OUTPUT)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Sets the pin 13 to behave as an output pin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4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Courier New"/>
                <a:ea typeface="Courier New"/>
              </a:rPr>
              <a:t>digitalWrite()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8000"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Write a HIGH or a LOW value to a digital pin.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If the pin has been configured as an OUTPUT with pinMode(), its voltage will be set to the corresponding value: 5V (or 3.3V on 3.3V boards) for HIGH, 0V (ground) for LOW.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                                     </a:t>
            </a: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digitalWrite(pin,value)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Example:                       </a:t>
            </a: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digitalWrite(13, HIGH)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Sets the voltage of pin 13 to HIGH (5V or 3.3V depending on board)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4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Courier New"/>
                <a:ea typeface="Courier New"/>
              </a:rPr>
              <a:t>digitalRead()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Reads the value from a specified digital pin, either HIGH or LOW.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	</a:t>
            </a: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	</a:t>
            </a: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	</a:t>
            </a: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	</a:t>
            </a: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	</a:t>
            </a: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	</a:t>
            </a: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digitalRead(pin)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Example:                            </a:t>
            </a: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val = digitalRead(13)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The value of </a:t>
            </a: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val </a:t>
            </a: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becomes the value of pin 13.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4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Courier New"/>
                <a:ea typeface="Courier New"/>
              </a:rPr>
              <a:t>delay()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Pauses the program for the amount of time (in milliseconds) specified as parameter. (There are 1000 milliseconds in a second.)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	</a:t>
            </a: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	</a:t>
            </a: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	</a:t>
            </a: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	</a:t>
            </a: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	</a:t>
            </a: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	</a:t>
            </a: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           </a:t>
            </a:r>
            <a:r>
              <a:rPr b="0" lang="en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delay(1000)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The program pauses for a second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4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For further reference: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800" spc="-1" strike="noStrike" u="sng">
                <a:solidFill>
                  <a:srgbClr val="af4345"/>
                </a:solidFill>
                <a:uFillTx/>
                <a:latin typeface="Old Standard TT"/>
                <a:ea typeface="Old Standard TT"/>
                <a:hlinkClick r:id="rId1"/>
              </a:rPr>
              <a:t>Arduino Reference page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4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                      </a:t>
            </a:r>
            <a:r>
              <a:rPr b="0" lang="en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WHAT IS ARDUINO ?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It is an open source electronics platform with easy to use  software and hardware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1371600" indent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 </a:t>
            </a: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Software - the famous Arduino IDE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Hardware - Arduino UNO, NANO, Arduino MEGA and many more…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50;p42" descr=""/>
          <p:cNvPicPr/>
          <p:nvPr/>
        </p:nvPicPr>
        <p:blipFill>
          <a:blip r:embed="rId1"/>
          <a:stretch/>
        </p:blipFill>
        <p:spPr>
          <a:xfrm>
            <a:off x="-65520" y="-765720"/>
            <a:ext cx="9295920" cy="619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4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Lexend"/>
                <a:ea typeface="Lexend"/>
              </a:rPr>
              <a:t>Structure of Program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Old Standard TT"/>
              <a:buChar char="❖"/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Header files </a:t>
            </a:r>
            <a:br>
              <a:rPr sz="1800"/>
            </a:b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	</a:t>
            </a: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These are prewritten reusable codes, which you have include in the start of the program.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Old Standard TT"/>
              <a:buChar char="❖"/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Initialize variables, pin modes, start using libraries, etc.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Old Standard TT"/>
              <a:buChar char="❖"/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Keep on changing and responding to actively control the arduino board.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61;p44"/>
          <p:cNvSpPr/>
          <p:nvPr/>
        </p:nvSpPr>
        <p:spPr>
          <a:xfrm>
            <a:off x="852480" y="590040"/>
            <a:ext cx="7532640" cy="35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cccccc"/>
                </a:solidFill>
                <a:latin typeface="Courier New"/>
                <a:ea typeface="Courier New"/>
              </a:rPr>
              <a:t>#include libraries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cccccc"/>
                </a:solidFill>
                <a:latin typeface="Courier New"/>
                <a:ea typeface="Courier New"/>
              </a:rPr>
              <a:t>/* comments and wiring description */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b45f06"/>
                </a:solidFill>
                <a:latin typeface="Courier New"/>
                <a:ea typeface="Courier New"/>
              </a:rPr>
              <a:t>void</a:t>
            </a:r>
            <a:r>
              <a:rPr b="0" lang="en" sz="1400" spc="-1" strike="noStrike">
                <a:solidFill>
                  <a:srgbClr val="cccccc"/>
                </a:solidFill>
                <a:latin typeface="Courier New"/>
                <a:ea typeface="Courier New"/>
              </a:rPr>
              <a:t> </a:t>
            </a:r>
            <a:r>
              <a:rPr b="1" lang="en" sz="1400" spc="-1" strike="noStrike">
                <a:solidFill>
                  <a:srgbClr val="b45f06"/>
                </a:solidFill>
                <a:latin typeface="Courier New"/>
                <a:ea typeface="Courier New"/>
              </a:rPr>
              <a:t>setup</a:t>
            </a:r>
            <a:r>
              <a:rPr b="0" lang="en" sz="1400" spc="-1" strike="noStrike">
                <a:solidFill>
                  <a:srgbClr val="cccccc"/>
                </a:solidFill>
                <a:latin typeface="Courier New"/>
                <a:ea typeface="Courier New"/>
              </a:rPr>
              <a:t>(){      // setup runs only once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cccccc"/>
                </a:solidFill>
                <a:latin typeface="Courier New"/>
                <a:ea typeface="Courier New"/>
              </a:rPr>
              <a:t>	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cccccc"/>
                </a:solidFill>
                <a:latin typeface="Courier New"/>
                <a:ea typeface="Courier New"/>
              </a:rPr>
              <a:t>//Setting up program- assign pins,etc.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cccccc"/>
                </a:solidFill>
                <a:latin typeface="Courier New"/>
                <a:ea typeface="Courier New"/>
              </a:rPr>
              <a:t>}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b45f06"/>
                </a:solidFill>
                <a:latin typeface="Courier New"/>
                <a:ea typeface="Courier New"/>
              </a:rPr>
              <a:t>void</a:t>
            </a:r>
            <a:r>
              <a:rPr b="0" lang="en" sz="1400" spc="-1" strike="noStrike">
                <a:solidFill>
                  <a:srgbClr val="cccccc"/>
                </a:solidFill>
                <a:latin typeface="Courier New"/>
                <a:ea typeface="Courier New"/>
              </a:rPr>
              <a:t> </a:t>
            </a:r>
            <a:r>
              <a:rPr b="1" lang="en" sz="1400" spc="-1" strike="noStrike">
                <a:solidFill>
                  <a:srgbClr val="b45f06"/>
                </a:solidFill>
                <a:latin typeface="Courier New"/>
                <a:ea typeface="Courier New"/>
              </a:rPr>
              <a:t>loop</a:t>
            </a:r>
            <a:r>
              <a:rPr b="0" lang="en" sz="1400" spc="-1" strike="noStrike">
                <a:solidFill>
                  <a:srgbClr val="cccccc"/>
                </a:solidFill>
                <a:latin typeface="Courier New"/>
                <a:ea typeface="Courier New"/>
              </a:rPr>
              <a:t>(){      // loop keeps on running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cccccc"/>
                </a:solidFill>
                <a:latin typeface="Courier New"/>
                <a:ea typeface="Courier New"/>
              </a:rPr>
              <a:t>	</a:t>
            </a:r>
            <a:r>
              <a:rPr b="0" lang="en" sz="1400" spc="-1" strike="noStrike">
                <a:solidFill>
                  <a:srgbClr val="cccccc"/>
                </a:solidFill>
                <a:latin typeface="Courier New"/>
                <a:ea typeface="Courier New"/>
              </a:rPr>
              <a:t>/* here is where you'd put code that needs to be running all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cccccc"/>
                </a:solidFill>
                <a:latin typeface="Courier New"/>
                <a:ea typeface="Courier New"/>
              </a:rPr>
              <a:t>    </a:t>
            </a:r>
            <a:r>
              <a:rPr b="0" lang="en" sz="1400" spc="-1" strike="noStrike">
                <a:solidFill>
                  <a:srgbClr val="cccccc"/>
                </a:solidFill>
                <a:latin typeface="Courier New"/>
                <a:ea typeface="Courier New"/>
              </a:rPr>
              <a:t>the time.*/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cccccc"/>
                </a:solidFill>
                <a:latin typeface="Courier New"/>
                <a:ea typeface="Courier New"/>
              </a:rPr>
              <a:t>}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66;p45"/>
          <p:cNvSpPr/>
          <p:nvPr/>
        </p:nvSpPr>
        <p:spPr>
          <a:xfrm>
            <a:off x="872280" y="1732680"/>
            <a:ext cx="739872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6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             </a:t>
            </a:r>
            <a:r>
              <a:rPr b="1" lang="en" sz="36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HANDS ON TIME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4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               </a:t>
            </a:r>
            <a:r>
              <a:rPr b="0" lang="en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BLINK- “Hello world of Arduino”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7" name="Google Shape;272;p46" descr=""/>
          <p:cNvPicPr/>
          <p:nvPr/>
        </p:nvPicPr>
        <p:blipFill>
          <a:blip r:embed="rId1"/>
          <a:srcRect l="-632" t="0" r="632" b="0"/>
          <a:stretch/>
        </p:blipFill>
        <p:spPr>
          <a:xfrm>
            <a:off x="358200" y="1210680"/>
            <a:ext cx="8385840" cy="344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77;p47" descr=""/>
          <p:cNvPicPr/>
          <p:nvPr/>
        </p:nvPicPr>
        <p:blipFill>
          <a:blip r:embed="rId1"/>
          <a:stretch/>
        </p:blipFill>
        <p:spPr>
          <a:xfrm>
            <a:off x="264600" y="615960"/>
            <a:ext cx="5408640" cy="4249080"/>
          </a:xfrm>
          <a:prstGeom prst="rect">
            <a:avLst/>
          </a:prstGeom>
          <a:ln w="0">
            <a:noFill/>
          </a:ln>
        </p:spPr>
      </p:pic>
      <p:sp>
        <p:nvSpPr>
          <p:cNvPr id="249" name="Google Shape;278;p47"/>
          <p:cNvSpPr/>
          <p:nvPr/>
        </p:nvSpPr>
        <p:spPr>
          <a:xfrm>
            <a:off x="3479400" y="78840"/>
            <a:ext cx="278352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           </a:t>
            </a:r>
            <a:r>
              <a:rPr b="1" lang="en" sz="16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FADING LED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250" name="Google Shape;279;p47" descr=""/>
          <p:cNvPicPr/>
          <p:nvPr/>
        </p:nvPicPr>
        <p:blipFill>
          <a:blip r:embed="rId2"/>
          <a:stretch/>
        </p:blipFill>
        <p:spPr>
          <a:xfrm>
            <a:off x="5826240" y="662400"/>
            <a:ext cx="3165120" cy="328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84;p48" descr=""/>
          <p:cNvPicPr/>
          <p:nvPr/>
        </p:nvPicPr>
        <p:blipFill>
          <a:blip r:embed="rId1"/>
          <a:stretch/>
        </p:blipFill>
        <p:spPr>
          <a:xfrm>
            <a:off x="107640" y="1294560"/>
            <a:ext cx="1590480" cy="2876040"/>
          </a:xfrm>
          <a:prstGeom prst="rect">
            <a:avLst/>
          </a:prstGeom>
          <a:ln w="0">
            <a:noFill/>
          </a:ln>
        </p:spPr>
      </p:pic>
      <p:sp>
        <p:nvSpPr>
          <p:cNvPr id="252" name="Google Shape;285;p48"/>
          <p:cNvSpPr/>
          <p:nvPr/>
        </p:nvSpPr>
        <p:spPr>
          <a:xfrm>
            <a:off x="381600" y="94320"/>
            <a:ext cx="823392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                     </a:t>
            </a:r>
            <a:r>
              <a:rPr b="1" lang="en" sz="16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MEASURING OUTPUT VOLTAGE USING ANALOG PINS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253" name="Google Shape;286;p48" descr=""/>
          <p:cNvPicPr/>
          <p:nvPr/>
        </p:nvPicPr>
        <p:blipFill>
          <a:blip r:embed="rId2"/>
          <a:stretch/>
        </p:blipFill>
        <p:spPr>
          <a:xfrm>
            <a:off x="2176560" y="599040"/>
            <a:ext cx="6381360" cy="438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311760" y="21420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74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 </a:t>
            </a:r>
            <a:r>
              <a:rPr b="1" lang="en" sz="174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DIGITAL READ EXAMPLE - USE PUSH BUTTON TO CONTROL LED</a:t>
            </a:r>
            <a:endParaRPr b="0" lang="en-IN" sz="17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5" name="Google Shape;292;p49" descr=""/>
          <p:cNvPicPr/>
          <p:nvPr/>
        </p:nvPicPr>
        <p:blipFill>
          <a:blip r:embed="rId1"/>
          <a:stretch/>
        </p:blipFill>
        <p:spPr>
          <a:xfrm>
            <a:off x="298440" y="693000"/>
            <a:ext cx="5284080" cy="4260240"/>
          </a:xfrm>
          <a:prstGeom prst="rect">
            <a:avLst/>
          </a:prstGeom>
          <a:ln w="0">
            <a:noFill/>
          </a:ln>
        </p:spPr>
      </p:pic>
      <p:pic>
        <p:nvPicPr>
          <p:cNvPr id="256" name="Google Shape;293;p49" descr=""/>
          <p:cNvPicPr/>
          <p:nvPr/>
        </p:nvPicPr>
        <p:blipFill>
          <a:blip r:embed="rId2"/>
          <a:stretch/>
        </p:blipFill>
        <p:spPr>
          <a:xfrm>
            <a:off x="5647320" y="1019880"/>
            <a:ext cx="3304080" cy="295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311760" y="30384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4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REFERENCES 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</a:t>
            </a:r>
            <a:r>
              <a:rPr b="0" lang="en" sz="1700" spc="-1" strike="noStrike">
                <a:solidFill>
                  <a:srgbClr val="000000"/>
                </a:solidFill>
                <a:latin typeface="Arial"/>
                <a:ea typeface="Arial"/>
              </a:rPr>
              <a:t>Tinkercad</a:t>
            </a:r>
            <a:r>
              <a:rPr b="0" lang="en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" sz="1100" spc="-1" strike="noStrike">
                <a:solidFill>
                  <a:srgbClr val="222222"/>
                </a:solidFill>
                <a:latin typeface="Arial"/>
                <a:ea typeface="Arial"/>
              </a:rPr>
              <a:t>  :  </a:t>
            </a:r>
            <a:r>
              <a:rPr b="0" lang="en" sz="1600" spc="-1" strike="noStrike" u="sng">
                <a:solidFill>
                  <a:srgbClr val="1155cc"/>
                </a:solidFill>
                <a:uFillTx/>
                <a:latin typeface="Arial"/>
                <a:ea typeface="Arial"/>
                <a:hlinkClick r:id="rId1"/>
              </a:rPr>
              <a:t>https</a:t>
            </a:r>
            <a:r>
              <a:rPr b="0" lang="en" sz="1600" spc="-1" strike="noStrike" u="sng">
                <a:solidFill>
                  <a:srgbClr val="1155cc"/>
                </a:solidFill>
                <a:uFillTx/>
                <a:latin typeface="Arial"/>
                <a:ea typeface="Arial"/>
                <a:hlinkClick r:id="rId2"/>
              </a:rPr>
              <a:t>://www.tinkercad.com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Overview of Arduino Uno (along with tutorials) : </a:t>
            </a:r>
            <a:r>
              <a:rPr b="0" lang="en" sz="1600" spc="-1" strike="noStrike" u="sng">
                <a:solidFill>
                  <a:srgbClr val="af4345"/>
                </a:solidFill>
                <a:uFillTx/>
                <a:latin typeface="Old Standard TT"/>
                <a:ea typeface="Old Standard TT"/>
                <a:hlinkClick r:id="rId3"/>
              </a:rPr>
              <a:t>https://docs.arduino.cc/hardware/uno-rev3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Short YT tutorial :  </a:t>
            </a:r>
            <a:r>
              <a:rPr b="0" lang="en" sz="1800" spc="-1" strike="noStrike" u="sng">
                <a:solidFill>
                  <a:srgbClr val="af4345"/>
                </a:solidFill>
                <a:uFillTx/>
                <a:latin typeface="Old Standard TT"/>
                <a:ea typeface="Old Standard TT"/>
                <a:hlinkClick r:id="rId4"/>
              </a:rPr>
              <a:t>https://youtu.be/BLrHTHUjPuw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Do remember, this is just an introduction. There is a lot more to learn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Once you are familiar with the basics, you can start learning more while doing projects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Google Shape;300;p50"/>
          <p:cNvSpPr/>
          <p:nvPr/>
        </p:nvSpPr>
        <p:spPr>
          <a:xfrm>
            <a:off x="0" y="0"/>
            <a:ext cx="29995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60" name="Google Shape;301;p50"/>
          <p:cNvSpPr/>
          <p:nvPr/>
        </p:nvSpPr>
        <p:spPr>
          <a:xfrm>
            <a:off x="0" y="0"/>
            <a:ext cx="29995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4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                               </a:t>
            </a:r>
            <a:r>
              <a:rPr b="0" lang="en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ROBOTIX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375840" y="1145880"/>
            <a:ext cx="8520120" cy="3396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222222"/>
                </a:solidFill>
                <a:latin typeface="Arial"/>
                <a:ea typeface="Arial"/>
              </a:rPr>
              <a:t>                   </a:t>
            </a:r>
            <a:endParaRPr b="0" lang="en-IN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222222"/>
                </a:solidFill>
                <a:latin typeface="Arial"/>
                <a:ea typeface="Arial"/>
              </a:rPr>
              <a:t>           </a:t>
            </a:r>
            <a:r>
              <a:rPr b="0" lang="en" sz="2300" spc="-1" strike="noStrike" u="sng">
                <a:solidFill>
                  <a:srgbClr val="1155cc"/>
                </a:solidFill>
                <a:uFillTx/>
                <a:latin typeface="Arial"/>
                <a:ea typeface="Arial"/>
                <a:hlinkClick r:id="rId1"/>
              </a:rPr>
              <a:t>Facebook</a:t>
            </a:r>
            <a:endParaRPr b="0" lang="en-IN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222222"/>
                </a:solidFill>
                <a:latin typeface="Arial"/>
                <a:ea typeface="Arial"/>
              </a:rPr>
              <a:t>           </a:t>
            </a:r>
            <a:r>
              <a:rPr b="0" lang="en" sz="2300" spc="-1" strike="noStrike" u="sng">
                <a:solidFill>
                  <a:srgbClr val="1155cc"/>
                </a:solidFill>
                <a:uFillTx/>
                <a:latin typeface="Arial"/>
                <a:ea typeface="Arial"/>
                <a:hlinkClick r:id="rId2"/>
              </a:rPr>
              <a:t>Instagram</a:t>
            </a:r>
            <a:endParaRPr b="0" lang="en-IN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" sz="2300" spc="-1" strike="noStrike">
                <a:solidFill>
                  <a:srgbClr val="222222"/>
                </a:solidFill>
                <a:latin typeface="Arial"/>
                <a:ea typeface="Arial"/>
              </a:rPr>
              <a:t>           </a:t>
            </a:r>
            <a:r>
              <a:rPr b="0" lang="en" sz="2300" spc="-1" strike="noStrike" u="sng">
                <a:solidFill>
                  <a:srgbClr val="1155cc"/>
                </a:solidFill>
                <a:uFillTx/>
                <a:latin typeface="Arial"/>
                <a:ea typeface="Arial"/>
                <a:hlinkClick r:id="rId3"/>
              </a:rPr>
              <a:t>Website</a:t>
            </a:r>
            <a:endParaRPr b="0" lang="en-IN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3" name="Google Shape;308;p51" descr=""/>
          <p:cNvPicPr/>
          <p:nvPr/>
        </p:nvPicPr>
        <p:blipFill>
          <a:blip r:embed="rId4"/>
          <a:stretch/>
        </p:blipFill>
        <p:spPr>
          <a:xfrm>
            <a:off x="4934160" y="1415160"/>
            <a:ext cx="1688400" cy="168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55480" y="215280"/>
            <a:ext cx="3263400" cy="399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47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  </a:t>
            </a:r>
            <a:r>
              <a:rPr b="0" lang="en" sz="156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      </a:t>
            </a:r>
            <a:r>
              <a:rPr b="0" lang="en" sz="156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NANO</a:t>
            </a:r>
            <a:endParaRPr b="0" lang="en-IN" sz="156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" name="Google Shape;78;p16" descr=""/>
          <p:cNvPicPr/>
          <p:nvPr/>
        </p:nvPicPr>
        <p:blipFill>
          <a:blip r:embed="rId1"/>
          <a:stretch/>
        </p:blipFill>
        <p:spPr>
          <a:xfrm>
            <a:off x="0" y="859320"/>
            <a:ext cx="2647800" cy="1888920"/>
          </a:xfrm>
          <a:prstGeom prst="rect">
            <a:avLst/>
          </a:prstGeom>
          <a:ln w="0">
            <a:noFill/>
          </a:ln>
        </p:spPr>
      </p:pic>
      <p:pic>
        <p:nvPicPr>
          <p:cNvPr id="174" name="Google Shape;79;p16" descr=""/>
          <p:cNvPicPr/>
          <p:nvPr/>
        </p:nvPicPr>
        <p:blipFill>
          <a:blip r:embed="rId2"/>
          <a:stretch/>
        </p:blipFill>
        <p:spPr>
          <a:xfrm>
            <a:off x="5872320" y="579960"/>
            <a:ext cx="3263400" cy="2447280"/>
          </a:xfrm>
          <a:prstGeom prst="rect">
            <a:avLst/>
          </a:prstGeom>
          <a:ln w="0">
            <a:noFill/>
          </a:ln>
        </p:spPr>
      </p:pic>
      <p:sp>
        <p:nvSpPr>
          <p:cNvPr id="175" name="Google Shape;80;p16"/>
          <p:cNvSpPr/>
          <p:nvPr/>
        </p:nvSpPr>
        <p:spPr>
          <a:xfrm>
            <a:off x="6571440" y="284040"/>
            <a:ext cx="1891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MEGA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176" name="Google Shape;81;p16" descr=""/>
          <p:cNvPicPr/>
          <p:nvPr/>
        </p:nvPicPr>
        <p:blipFill>
          <a:blip r:embed="rId3"/>
          <a:srcRect l="2481" t="0" r="-2481" b="0"/>
          <a:stretch/>
        </p:blipFill>
        <p:spPr>
          <a:xfrm>
            <a:off x="2707200" y="2748600"/>
            <a:ext cx="3328560" cy="2189160"/>
          </a:xfrm>
          <a:prstGeom prst="rect">
            <a:avLst/>
          </a:prstGeom>
          <a:ln w="0">
            <a:noFill/>
          </a:ln>
        </p:spPr>
      </p:pic>
      <p:sp>
        <p:nvSpPr>
          <p:cNvPr id="177" name="Google Shape;82;p16"/>
          <p:cNvSpPr/>
          <p:nvPr/>
        </p:nvSpPr>
        <p:spPr>
          <a:xfrm>
            <a:off x="2648160" y="2371680"/>
            <a:ext cx="309456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        </a:t>
            </a:r>
            <a:r>
              <a:rPr b="0" lang="en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	</a:t>
            </a:r>
            <a:r>
              <a:rPr b="0" lang="en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	</a:t>
            </a:r>
            <a:r>
              <a:rPr b="0" lang="en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LEONARDO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4000"/>
          </a:bodyPr>
          <a:p>
            <a:pPr marL="2286000" indent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ELECTRONIKA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           </a:t>
            </a:r>
            <a:r>
              <a:rPr b="0" lang="en" sz="2400" spc="-1" strike="noStrike" u="sng">
                <a:solidFill>
                  <a:srgbClr val="af4345"/>
                </a:solidFill>
                <a:uFillTx/>
                <a:latin typeface="Old Standard TT"/>
                <a:ea typeface="Old Standard TT"/>
                <a:hlinkClick r:id="rId1"/>
              </a:rPr>
              <a:t>Instagram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        </a:t>
            </a:r>
            <a:r>
              <a:rPr b="0" lang="en" sz="2400" spc="-1" strike="noStrike" u="sng">
                <a:solidFill>
                  <a:srgbClr val="af4345"/>
                </a:solidFill>
                <a:uFillTx/>
                <a:latin typeface="Old Standard TT"/>
                <a:ea typeface="Old Standard TT"/>
                <a:hlinkClick r:id="rId2"/>
              </a:rPr>
              <a:t>Facebook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6" name="Google Shape;315;p52" descr=""/>
          <p:cNvPicPr/>
          <p:nvPr/>
        </p:nvPicPr>
        <p:blipFill>
          <a:blip r:embed="rId3"/>
          <a:stretch/>
        </p:blipFill>
        <p:spPr>
          <a:xfrm>
            <a:off x="4686120" y="1464120"/>
            <a:ext cx="1761120" cy="165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87;p17" descr=""/>
          <p:cNvPicPr/>
          <p:nvPr/>
        </p:nvPicPr>
        <p:blipFill>
          <a:blip r:embed="rId1"/>
          <a:stretch/>
        </p:blipFill>
        <p:spPr>
          <a:xfrm>
            <a:off x="152280" y="152280"/>
            <a:ext cx="8609760" cy="483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92;p18"/>
          <p:cNvSpPr/>
          <p:nvPr/>
        </p:nvSpPr>
        <p:spPr>
          <a:xfrm>
            <a:off x="940680" y="1834200"/>
            <a:ext cx="708012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1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Before starting to code, let’s have an idea of what the    board contains</a:t>
            </a:r>
            <a:endParaRPr b="0" lang="en-IN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260280" y="30312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4000"/>
          </a:bodyPr>
          <a:p>
            <a:pPr marL="1371600" indent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PARTS OF AN ARDUINO BOARD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" name="Google Shape;98;p19" descr=""/>
          <p:cNvPicPr/>
          <p:nvPr/>
        </p:nvPicPr>
        <p:blipFill>
          <a:blip r:embed="rId1"/>
          <a:stretch/>
        </p:blipFill>
        <p:spPr>
          <a:xfrm>
            <a:off x="1043280" y="1033200"/>
            <a:ext cx="7142400" cy="3363840"/>
          </a:xfrm>
          <a:prstGeom prst="rect">
            <a:avLst/>
          </a:prstGeom>
          <a:ln w="0">
            <a:noFill/>
          </a:ln>
        </p:spPr>
      </p:pic>
      <p:sp>
        <p:nvSpPr>
          <p:cNvPr id="182" name="Google Shape;99;p19"/>
          <p:cNvSpPr/>
          <p:nvPr/>
        </p:nvSpPr>
        <p:spPr>
          <a:xfrm>
            <a:off x="568800" y="4540680"/>
            <a:ext cx="749052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            </a:t>
            </a:r>
            <a:r>
              <a:rPr b="0" lang="en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More details about Hardware -   </a:t>
            </a:r>
            <a:r>
              <a:rPr b="0" lang="en" sz="1400" spc="-1" strike="noStrike" u="sng">
                <a:solidFill>
                  <a:srgbClr val="0000ff"/>
                </a:solidFill>
                <a:uFillTx/>
                <a:latin typeface="Old Standard TT"/>
                <a:ea typeface="Old Standard TT"/>
                <a:hlinkClick r:id="rId2"/>
              </a:rPr>
              <a:t>https://docs.arduino.cc/hardware/uno-rev3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4000"/>
          </a:bodyPr>
          <a:p>
            <a:pPr marL="914400" indent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TECHNICAL SPECIFICATIONS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Google Shape;105;p20" descr=""/>
          <p:cNvPicPr/>
          <p:nvPr/>
        </p:nvPicPr>
        <p:blipFill>
          <a:blip r:embed="rId1"/>
          <a:stretch/>
        </p:blipFill>
        <p:spPr>
          <a:xfrm>
            <a:off x="1346040" y="1294200"/>
            <a:ext cx="5726520" cy="330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10;p21" descr=""/>
          <p:cNvPicPr/>
          <p:nvPr/>
        </p:nvPicPr>
        <p:blipFill>
          <a:blip r:embed="rId1"/>
          <a:stretch/>
        </p:blipFill>
        <p:spPr>
          <a:xfrm>
            <a:off x="1445400" y="166680"/>
            <a:ext cx="5919480" cy="480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2023-01-23T22:44:28Z</dcterms:modified>
  <cp:revision>1</cp:revision>
  <dc:subject/>
  <dc:title/>
</cp:coreProperties>
</file>